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29"/>
  </p:notesMasterIdLst>
  <p:sldIdLst>
    <p:sldId id="256" r:id="rId3"/>
    <p:sldId id="335" r:id="rId4"/>
    <p:sldId id="288" r:id="rId5"/>
    <p:sldId id="310" r:id="rId6"/>
    <p:sldId id="295" r:id="rId7"/>
    <p:sldId id="296" r:id="rId8"/>
    <p:sldId id="312" r:id="rId9"/>
    <p:sldId id="323" r:id="rId10"/>
    <p:sldId id="326" r:id="rId11"/>
    <p:sldId id="316" r:id="rId12"/>
    <p:sldId id="334" r:id="rId13"/>
    <p:sldId id="320" r:id="rId14"/>
    <p:sldId id="324" r:id="rId15"/>
    <p:sldId id="331" r:id="rId16"/>
    <p:sldId id="333" r:id="rId17"/>
    <p:sldId id="321" r:id="rId18"/>
    <p:sldId id="315" r:id="rId19"/>
    <p:sldId id="317" r:id="rId20"/>
    <p:sldId id="322" r:id="rId21"/>
    <p:sldId id="314" r:id="rId22"/>
    <p:sldId id="313" r:id="rId23"/>
    <p:sldId id="328" r:id="rId24"/>
    <p:sldId id="309" r:id="rId25"/>
    <p:sldId id="286" r:id="rId26"/>
    <p:sldId id="336" r:id="rId27"/>
    <p:sldId id="294" r:id="rId28"/>
  </p:sldIdLst>
  <p:sldSz cx="9144000" cy="6858000" type="screen4x3"/>
  <p:notesSz cx="7099300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3" autoAdjust="0"/>
    <p:restoredTop sz="94691" autoAdjust="0"/>
  </p:normalViewPr>
  <p:slideViewPr>
    <p:cSldViewPr>
      <p:cViewPr>
        <p:scale>
          <a:sx n="80" d="100"/>
          <a:sy n="80" d="100"/>
        </p:scale>
        <p:origin x="-1066" y="-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cat>
            <c:strRef>
              <c:f>Munka1!$A$5:$A$6</c:f>
              <c:strCache>
                <c:ptCount val="2"/>
                <c:pt idx="0">
                  <c:v>paper</c:v>
                </c:pt>
                <c:pt idx="1">
                  <c:v>oil</c:v>
                </c:pt>
              </c:strCache>
            </c:strRef>
          </c:cat>
          <c:val>
            <c:numRef>
              <c:f>Munka1!$B$5:$B$6</c:f>
              <c:numCache>
                <c:formatCode>General</c:formatCode>
                <c:ptCount val="2"/>
                <c:pt idx="0">
                  <c:v>10</c:v>
                </c:pt>
                <c:pt idx="1">
                  <c:v>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40F6C8D0-97FD-49DB-85FE-77BB60B1659F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1095DB1A-FEB6-4BED-B0D0-F0CFA0F9DAB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4811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5DB1A-FEB6-4BED-B0D0-F0CFA0F9DAB7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142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FA678-730B-4556-A2A3-277797B53A8E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702F1-0863-4243-9674-77E9486F5EB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6C654-8738-410C-8D7F-3B07EAC67EA5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6EDF7-2A90-431C-BC00-BB0E3CC5C4B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34E0-D88A-41C7-9380-3886EF034D09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C4531-7175-4723-BDFD-FC6982E319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FA678-730B-4556-A2A3-277797B53A8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702F1-0863-4243-9674-77E9486F5EB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70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3DEC5-A959-4264-AAF7-D7328B32725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51B3C-2C0D-4507-9111-FB7F6FDC27B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67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C84A9-F43E-4DF0-95A1-801947B8FBF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5C7A-78C8-4541-AC9F-5AB49ADDDB9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1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5E73-C1A9-4F97-8797-C589EF8BD79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3570-982F-4F1F-85ED-12749B45CC73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9621A-0A8E-4BBC-A4D2-096E3EC2203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6CE0-C36D-4377-BA7E-87ECAC07A80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61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7952-EF12-49B7-BBF4-5A9ACEF8AF51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6FC48-35DD-445C-AD3C-94CC312D132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73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6ACF-B8A2-4402-8927-B0C4770B60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05142-4DAE-46A8-A4A1-7EA99E64C0C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192D-173A-491F-9826-FE08389F6A5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AD6-131F-492C-8C0E-FCA271B2465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6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3DEC5-A959-4264-AAF7-D7328B327252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51B3C-2C0D-4507-9111-FB7F6FDC27B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D23B4-D7BD-4254-9E0B-DD300117DD0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0C2B-B414-4F2F-A1AE-BBDEE50217A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39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6C654-8738-410C-8D7F-3B07EAC67EA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6EDF7-2A90-431C-BC00-BB0E3CC5C4BA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4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34E0-D88A-41C7-9380-3886EF034D0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C4531-7175-4723-BDFD-FC6982E3191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C84A9-F43E-4DF0-95A1-801947B8FBF5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5C7A-78C8-4541-AC9F-5AB49ADDDB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5E73-C1A9-4F97-8797-C589EF8BD799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3570-982F-4F1F-85ED-12749B45CC7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9621A-0A8E-4BBC-A4D2-096E3EC22039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6CE0-C36D-4377-BA7E-87ECAC07A8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7952-EF12-49B7-BBF4-5A9ACEF8AF51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6FC48-35DD-445C-AD3C-94CC312D13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6ACF-B8A2-4402-8927-B0C4770B60FF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05142-4DAE-46A8-A4A1-7EA99E64C0C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192D-173A-491F-9826-FE08389F6A5A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AD6-131F-492C-8C0E-FCA271B246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D23B4-D7BD-4254-9E0B-DD300117DD0A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0C2B-B414-4F2F-A1AE-BBDEE50217A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69B931-8961-4FBF-BFF0-347635A566DA}" type="datetimeFigureOut">
              <a:rPr lang="hu-HU"/>
              <a:pPr>
                <a:defRPr/>
              </a:pPr>
              <a:t>2015.10.15.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B5944D-B54C-43B5-BE20-C34CD9FE1E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69B931-8961-4FBF-BFF0-347635A566D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2015.10.15.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B5944D-B54C-43B5-BE20-C34CD9FE1EA9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8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3455987"/>
          </a:xfrm>
        </p:spPr>
        <p:txBody>
          <a:bodyPr/>
          <a:lstStyle/>
          <a:p>
            <a:pPr eaLnBrk="1" hangingPunct="1"/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/>
              <a:t/>
            </a:r>
            <a:br>
              <a:rPr lang="hu-HU" altLang="hu-HU" sz="1800" b="1" dirty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2000" b="1" dirty="0" smtClean="0"/>
              <a:t> </a:t>
            </a:r>
            <a:r>
              <a:rPr lang="hu-HU" sz="2000" dirty="0"/>
              <a:t>dr. Zsuzsanna </a:t>
            </a:r>
            <a:r>
              <a:rPr lang="hu-HU" sz="2000" dirty="0" err="1"/>
              <a:t>Gaál-Szabó</a:t>
            </a:r>
            <a:r>
              <a:rPr lang="hu-HU" sz="2000" dirty="0"/>
              <a:t>, 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err="1" smtClean="0"/>
              <a:t>head</a:t>
            </a:r>
            <a:r>
              <a:rPr lang="hu-HU" sz="2000" dirty="0" smtClean="0"/>
              <a:t> </a:t>
            </a:r>
            <a:r>
              <a:rPr lang="hu-HU" sz="2000" dirty="0"/>
              <a:t>of </a:t>
            </a:r>
            <a:r>
              <a:rPr lang="hu-HU" sz="2000" dirty="0" err="1"/>
              <a:t>company</a:t>
            </a:r>
            <a:r>
              <a:rPr lang="hu-HU" sz="2000" dirty="0"/>
              <a:t>, </a:t>
            </a:r>
            <a:r>
              <a:rPr lang="hu-HU" sz="2000" dirty="0" err="1"/>
              <a:t>Energochem</a:t>
            </a:r>
            <a:r>
              <a:rPr lang="hu-HU" sz="2000" dirty="0"/>
              <a:t> Ltd., Hungary</a:t>
            </a:r>
            <a:r>
              <a:rPr lang="hu-HU" altLang="hu-HU" sz="2000" b="1" dirty="0" smtClean="0"/>
              <a:t>   </a:t>
            </a:r>
            <a:br>
              <a:rPr lang="hu-HU" altLang="hu-HU" sz="2000" b="1" dirty="0" smtClean="0"/>
            </a:br>
            <a:r>
              <a:rPr lang="hu-HU" altLang="hu-HU" sz="2000" dirty="0" smtClean="0"/>
              <a:t/>
            </a:r>
            <a:br>
              <a:rPr lang="hu-HU" altLang="hu-HU" sz="2000" dirty="0" smtClean="0"/>
            </a:br>
            <a:r>
              <a:rPr lang="en-US" sz="2800" dirty="0"/>
              <a:t>Examination of lifetime of railway transformers</a:t>
            </a:r>
            <a:endParaRPr lang="hu-HU" altLang="hu-HU" sz="2800" dirty="0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149725"/>
            <a:ext cx="6400800" cy="251963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sz="1800" dirty="0" smtClean="0">
                <a:solidFill>
                  <a:schemeClr val="tx1"/>
                </a:solidFill>
              </a:rPr>
              <a:t>INNORAIL 2015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dirty="0" smtClean="0">
                <a:solidFill>
                  <a:schemeClr val="tx1"/>
                </a:solidFill>
              </a:rPr>
              <a:t>   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zsuzsagsz</a:t>
            </a:r>
            <a:r>
              <a:rPr lang="hu-HU" altLang="hu-HU" sz="2000" dirty="0" smtClean="0">
                <a:solidFill>
                  <a:srgbClr val="3333FF"/>
                </a:solidFill>
              </a:rPr>
              <a:t>@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gmail.com</a:t>
            </a:r>
            <a:endParaRPr lang="hu-HU" altLang="hu-HU" sz="2000" dirty="0" smtClean="0">
              <a:solidFill>
                <a:srgbClr val="3333FF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341311"/>
            <a:ext cx="5043785" cy="78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31320" cy="479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75856" y="6026803"/>
            <a:ext cx="2123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(</a:t>
            </a:r>
            <a:r>
              <a:rPr lang="hu-HU" sz="1200" dirty="0" err="1" smtClean="0"/>
              <a:t>source</a:t>
            </a:r>
            <a:r>
              <a:rPr lang="hu-HU" sz="1200" dirty="0" smtClean="0"/>
              <a:t>: CIGRE A2-445, 2011)</a:t>
            </a:r>
            <a:endParaRPr lang="hu-HU" sz="1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903452" y="530120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Influence</a:t>
            </a:r>
            <a:r>
              <a:rPr lang="hu-HU" b="1" dirty="0" smtClean="0"/>
              <a:t> of </a:t>
            </a:r>
            <a:r>
              <a:rPr lang="hu-HU" b="1" dirty="0" err="1" smtClean="0"/>
              <a:t>temperature</a:t>
            </a:r>
            <a:r>
              <a:rPr lang="hu-HU" b="1" dirty="0" smtClean="0"/>
              <a:t> </a:t>
            </a:r>
            <a:r>
              <a:rPr lang="hu-HU" b="1" dirty="0" err="1" smtClean="0"/>
              <a:t>combined</a:t>
            </a:r>
            <a:r>
              <a:rPr lang="hu-HU" b="1" dirty="0" smtClean="0"/>
              <a:t> </a:t>
            </a:r>
            <a:r>
              <a:rPr lang="hu-HU" b="1" dirty="0" err="1" smtClean="0"/>
              <a:t>with</a:t>
            </a:r>
            <a:r>
              <a:rPr lang="hu-HU" b="1" dirty="0" smtClean="0"/>
              <a:t> </a:t>
            </a:r>
            <a:r>
              <a:rPr lang="hu-HU" b="1" dirty="0" err="1" smtClean="0"/>
              <a:t>water</a:t>
            </a:r>
            <a:r>
              <a:rPr lang="hu-HU" b="1" dirty="0" smtClean="0"/>
              <a:t> </a:t>
            </a:r>
            <a:r>
              <a:rPr lang="hu-HU" b="1" dirty="0" err="1" smtClean="0"/>
              <a:t>on</a:t>
            </a:r>
            <a:r>
              <a:rPr lang="hu-HU" b="1" dirty="0" smtClean="0"/>
              <a:t> </a:t>
            </a:r>
            <a:r>
              <a:rPr lang="hu-HU" b="1" dirty="0" err="1" smtClean="0"/>
              <a:t>solid</a:t>
            </a:r>
            <a:r>
              <a:rPr lang="hu-HU" b="1" dirty="0" smtClean="0"/>
              <a:t> </a:t>
            </a:r>
            <a:r>
              <a:rPr lang="hu-HU" b="1" dirty="0" err="1" smtClean="0"/>
              <a:t>insulation</a:t>
            </a:r>
            <a:r>
              <a:rPr lang="hu-HU" b="1" dirty="0" smtClean="0"/>
              <a:t> life </a:t>
            </a:r>
            <a:r>
              <a:rPr lang="hu-HU" b="1" dirty="0" err="1" smtClean="0"/>
              <a:t>time</a:t>
            </a:r>
            <a:r>
              <a:rPr lang="hu-HU" b="1" dirty="0" smtClean="0"/>
              <a:t> </a:t>
            </a:r>
          </a:p>
          <a:p>
            <a:pPr algn="ctr"/>
            <a:r>
              <a:rPr lang="hu-HU" b="1" dirty="0" smtClean="0"/>
              <a:t>(</a:t>
            </a:r>
            <a:r>
              <a:rPr lang="hu-HU" b="1" dirty="0" err="1" smtClean="0"/>
              <a:t>Laboratory</a:t>
            </a:r>
            <a:r>
              <a:rPr lang="hu-HU" b="1" dirty="0" smtClean="0"/>
              <a:t> </a:t>
            </a:r>
            <a:r>
              <a:rPr lang="hu-HU" b="1" dirty="0" err="1" smtClean="0"/>
              <a:t>experiment</a:t>
            </a:r>
            <a:r>
              <a:rPr lang="hu-HU" b="1" dirty="0" smtClean="0"/>
              <a:t> </a:t>
            </a:r>
            <a:r>
              <a:rPr lang="hu-HU" b="1" dirty="0" err="1" smtClean="0"/>
              <a:t>on</a:t>
            </a:r>
            <a:r>
              <a:rPr lang="hu-HU" b="1" dirty="0" smtClean="0"/>
              <a:t> a Kraft </a:t>
            </a:r>
            <a:r>
              <a:rPr lang="hu-HU" b="1" dirty="0" err="1" smtClean="0"/>
              <a:t>paper</a:t>
            </a:r>
            <a:r>
              <a:rPr lang="hu-HU" b="1" dirty="0" smtClean="0"/>
              <a:t> </a:t>
            </a:r>
            <a:r>
              <a:rPr lang="hu-HU" b="1" dirty="0" err="1" smtClean="0"/>
              <a:t>sample</a:t>
            </a:r>
            <a:r>
              <a:rPr lang="hu-HU" b="1" dirty="0" smtClean="0"/>
              <a:t>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845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diana Jones vágott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86642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“strategic” end-of-life</a:t>
            </a:r>
            <a:endParaRPr lang="hu-HU" sz="3600" b="1" dirty="0">
              <a:solidFill>
                <a:srgbClr val="0070C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320480" y="857250"/>
            <a:ext cx="49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“economical” end-of-life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1520" y="116632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 </a:t>
            </a:r>
            <a:r>
              <a:rPr lang="en-US" sz="2000" b="1" dirty="0" smtClean="0"/>
              <a:t>End-of-life </a:t>
            </a:r>
            <a:r>
              <a:rPr lang="en-US" sz="2000" b="1" dirty="0"/>
              <a:t>criteria should be associated with a higher risk of transformer failure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5268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36301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3568" y="989757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Normal</a:t>
            </a:r>
            <a:r>
              <a:rPr lang="hu-HU" dirty="0" smtClean="0"/>
              <a:t> </a:t>
            </a:r>
            <a:r>
              <a:rPr lang="hu-HU" dirty="0" err="1" smtClean="0"/>
              <a:t>insulation</a:t>
            </a:r>
            <a:r>
              <a:rPr lang="hu-HU" dirty="0" smtClean="0"/>
              <a:t> life of a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dried</a:t>
            </a:r>
            <a:r>
              <a:rPr lang="hu-HU" dirty="0" smtClean="0"/>
              <a:t>, </a:t>
            </a:r>
            <a:r>
              <a:rPr lang="hu-HU" dirty="0" err="1" smtClean="0"/>
              <a:t>oxygen</a:t>
            </a:r>
            <a:r>
              <a:rPr lang="hu-HU" dirty="0" smtClean="0"/>
              <a:t> free, </a:t>
            </a:r>
            <a:r>
              <a:rPr lang="hu-HU" dirty="0" err="1" smtClean="0"/>
              <a:t>thermally</a:t>
            </a:r>
            <a:r>
              <a:rPr lang="hu-HU" dirty="0" smtClean="0"/>
              <a:t> </a:t>
            </a:r>
            <a:r>
              <a:rPr lang="hu-HU" dirty="0" err="1" smtClean="0"/>
              <a:t>upgraded</a:t>
            </a:r>
            <a:r>
              <a:rPr lang="hu-HU" dirty="0" smtClean="0"/>
              <a:t> </a:t>
            </a:r>
            <a:r>
              <a:rPr lang="hu-HU" dirty="0" err="1" smtClean="0"/>
              <a:t>insulation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,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temperature</a:t>
            </a:r>
            <a:r>
              <a:rPr lang="hu-HU" dirty="0" smtClean="0"/>
              <a:t> 110</a:t>
            </a:r>
            <a:r>
              <a:rPr lang="hu-HU" dirty="0" smtClean="0">
                <a:latin typeface="Calibri"/>
              </a:rPr>
              <a:t>°C   (IEC 60076-7:2005)</a:t>
            </a:r>
            <a:endParaRPr lang="hu-H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49280"/>
            <a:ext cx="66865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5" y="1916832"/>
            <a:ext cx="811483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63688" y="1052736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Life of </a:t>
            </a:r>
            <a:r>
              <a:rPr lang="hu-HU" dirty="0" err="1" smtClean="0"/>
              <a:t>paper</a:t>
            </a:r>
            <a:r>
              <a:rPr lang="hu-HU" dirty="0" smtClean="0"/>
              <a:t> </a:t>
            </a:r>
            <a:r>
              <a:rPr lang="hu-HU" dirty="0" err="1" smtClean="0"/>
              <a:t>under</a:t>
            </a:r>
            <a:r>
              <a:rPr lang="hu-HU" dirty="0" smtClean="0"/>
              <a:t> </a:t>
            </a:r>
            <a:r>
              <a:rPr lang="hu-HU" dirty="0" err="1" smtClean="0"/>
              <a:t>various</a:t>
            </a:r>
            <a:r>
              <a:rPr lang="hu-HU" dirty="0" smtClean="0"/>
              <a:t> </a:t>
            </a:r>
            <a:r>
              <a:rPr lang="hu-HU" dirty="0" err="1" smtClean="0"/>
              <a:t>conditions</a:t>
            </a:r>
            <a:r>
              <a:rPr lang="hu-HU" dirty="0" smtClean="0"/>
              <a:t> </a:t>
            </a:r>
            <a:r>
              <a:rPr lang="hu-HU" dirty="0">
                <a:latin typeface="Calibri"/>
              </a:rPr>
              <a:t>(IEC 60076-7:2005)</a:t>
            </a:r>
            <a:endParaRPr lang="hu-HU" dirty="0"/>
          </a:p>
          <a:p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78520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ellulose Fibers in a Paper Tow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637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éptalálat a következ&amp;odblac;re: „cellulóz molekuláris képe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Képtalálat a következ&amp;odblac;re: „cellulóz molekuláris képe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31" name="Picture 11" descr="http://alevelnotes.com/content_images/i18_image0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0" y="526315"/>
            <a:ext cx="8538292" cy="558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26865"/>
            <a:ext cx="6408711" cy="446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19872" y="6508076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(</a:t>
            </a:r>
            <a:r>
              <a:rPr lang="hu-HU" sz="1200" dirty="0" err="1" smtClean="0"/>
              <a:t>Source</a:t>
            </a:r>
            <a:r>
              <a:rPr lang="hu-HU" sz="1200" dirty="0" smtClean="0"/>
              <a:t>: CIGRE D1-111, 2012)</a:t>
            </a:r>
            <a:endParaRPr lang="hu-HU" sz="1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07539" y="586230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Typical</a:t>
            </a:r>
            <a:r>
              <a:rPr lang="hu-HU" dirty="0"/>
              <a:t> </a:t>
            </a:r>
            <a:r>
              <a:rPr lang="hu-HU" dirty="0" err="1"/>
              <a:t>correlation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 smtClean="0"/>
              <a:t>tensile</a:t>
            </a:r>
            <a:r>
              <a:rPr lang="hu-HU" dirty="0" smtClean="0"/>
              <a:t> </a:t>
            </a:r>
            <a:r>
              <a:rPr lang="hu-HU" dirty="0" err="1" smtClean="0"/>
              <a:t>strength</a:t>
            </a:r>
            <a:r>
              <a:rPr lang="hu-HU" dirty="0" smtClean="0"/>
              <a:t> and </a:t>
            </a:r>
            <a:r>
              <a:rPr lang="hu-HU" dirty="0" err="1"/>
              <a:t>d</a:t>
            </a:r>
            <a:r>
              <a:rPr lang="hu-HU" dirty="0" err="1" smtClean="0"/>
              <a:t>egree</a:t>
            </a:r>
            <a:r>
              <a:rPr lang="hu-HU" dirty="0" smtClean="0"/>
              <a:t> of </a:t>
            </a:r>
            <a:r>
              <a:rPr lang="hu-HU" dirty="0" err="1" smtClean="0"/>
              <a:t>polymerization</a:t>
            </a:r>
            <a:r>
              <a:rPr lang="hu-HU" dirty="0" smtClean="0"/>
              <a:t> </a:t>
            </a:r>
            <a:r>
              <a:rPr lang="hu-HU" dirty="0" err="1" smtClean="0"/>
              <a:t>value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Kraft </a:t>
            </a:r>
            <a:r>
              <a:rPr lang="hu-HU" dirty="0" err="1" smtClean="0"/>
              <a:t>paper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18864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u="sng" dirty="0" err="1" smtClean="0">
                <a:solidFill>
                  <a:srgbClr val="FF0000"/>
                </a:solidFill>
              </a:rPr>
              <a:t>Diagnostics</a:t>
            </a:r>
            <a:r>
              <a:rPr lang="hu-HU" sz="3600" b="1" u="sng" dirty="0" smtClean="0">
                <a:solidFill>
                  <a:srgbClr val="FF0000"/>
                </a:solidFill>
              </a:rPr>
              <a:t> </a:t>
            </a:r>
            <a:r>
              <a:rPr lang="hu-HU" sz="3600" b="1" u="sng" dirty="0" err="1" smtClean="0">
                <a:solidFill>
                  <a:srgbClr val="FF0000"/>
                </a:solidFill>
              </a:rPr>
              <a:t>from</a:t>
            </a:r>
            <a:r>
              <a:rPr lang="hu-HU" sz="3600" b="1" u="sng" dirty="0" smtClean="0">
                <a:solidFill>
                  <a:srgbClr val="FF0000"/>
                </a:solidFill>
              </a:rPr>
              <a:t> </a:t>
            </a:r>
            <a:r>
              <a:rPr lang="hu-HU" sz="3600" b="1" u="sng" dirty="0" err="1" smtClean="0">
                <a:solidFill>
                  <a:srgbClr val="FF0000"/>
                </a:solidFill>
              </a:rPr>
              <a:t>paper</a:t>
            </a:r>
            <a:r>
              <a:rPr lang="hu-HU" sz="3600" b="1" dirty="0" smtClean="0">
                <a:solidFill>
                  <a:srgbClr val="FF0000"/>
                </a:solidFill>
              </a:rPr>
              <a:t>: </a:t>
            </a:r>
            <a:r>
              <a:rPr lang="hu-HU" sz="3600" b="1" dirty="0" err="1" smtClean="0">
                <a:solidFill>
                  <a:srgbClr val="FF0000"/>
                </a:solidFill>
              </a:rPr>
              <a:t>measurement</a:t>
            </a:r>
            <a:r>
              <a:rPr lang="hu-HU" sz="3600" b="1" dirty="0" smtClean="0">
                <a:solidFill>
                  <a:srgbClr val="FF0000"/>
                </a:solidFill>
              </a:rPr>
              <a:t> of </a:t>
            </a:r>
            <a:r>
              <a:rPr lang="hu-HU" sz="3600" b="1" dirty="0" err="1" smtClean="0">
                <a:solidFill>
                  <a:srgbClr val="FF0000"/>
                </a:solidFill>
              </a:rPr>
              <a:t>the</a:t>
            </a:r>
            <a:r>
              <a:rPr lang="hu-HU" sz="3600" b="1" dirty="0" smtClean="0">
                <a:solidFill>
                  <a:srgbClr val="FF0000"/>
                </a:solidFill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</a:rPr>
              <a:t>average</a:t>
            </a:r>
            <a:r>
              <a:rPr lang="hu-HU" sz="3600" b="1" dirty="0" smtClean="0">
                <a:solidFill>
                  <a:srgbClr val="FF0000"/>
                </a:solidFill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</a:rPr>
              <a:t>viscometric</a:t>
            </a:r>
            <a:r>
              <a:rPr lang="hu-HU" sz="3600" b="1" dirty="0" smtClean="0">
                <a:solidFill>
                  <a:srgbClr val="FF0000"/>
                </a:solidFill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</a:rPr>
              <a:t>degree</a:t>
            </a:r>
            <a:r>
              <a:rPr lang="hu-HU" sz="3600" b="1" dirty="0" smtClean="0">
                <a:solidFill>
                  <a:srgbClr val="FF0000"/>
                </a:solidFill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</a:rPr>
              <a:t>of</a:t>
            </a:r>
            <a:r>
              <a:rPr lang="hu-HU" sz="3600" b="1" dirty="0" smtClean="0">
                <a:solidFill>
                  <a:srgbClr val="FF0000"/>
                </a:solidFill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</a:rPr>
              <a:t>polymerization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463988" y="4941168"/>
            <a:ext cx="508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57753" y="541331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            </a:t>
            </a:r>
            <a:r>
              <a:rPr lang="hu-HU" b="1" dirty="0" err="1" smtClean="0"/>
              <a:t>Degree</a:t>
            </a:r>
            <a:r>
              <a:rPr lang="hu-HU" b="1" dirty="0" smtClean="0"/>
              <a:t> of </a:t>
            </a:r>
            <a:r>
              <a:rPr lang="hu-HU" b="1" dirty="0" err="1" smtClean="0"/>
              <a:t>polymerization</a:t>
            </a:r>
            <a:endParaRPr lang="hu-HU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4535995" y="5310500"/>
            <a:ext cx="5400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3059832" y="5413313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Degree</a:t>
            </a:r>
            <a:r>
              <a:rPr lang="hu-HU" b="1" dirty="0" smtClean="0"/>
              <a:t> of </a:t>
            </a:r>
            <a:r>
              <a:rPr lang="hu-HU" b="1" dirty="0" err="1" smtClean="0"/>
              <a:t>polymerization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9718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124395"/>
            <a:ext cx="4360109" cy="341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9" y="3838491"/>
            <a:ext cx="1901071" cy="45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97" y="3140966"/>
            <a:ext cx="4930603" cy="368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529334" cy="3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79777" y="4847251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(</a:t>
            </a:r>
            <a:r>
              <a:rPr lang="hu-HU" sz="1200" dirty="0" err="1" smtClean="0"/>
              <a:t>Source</a:t>
            </a:r>
            <a:r>
              <a:rPr lang="hu-HU" sz="1200" dirty="0" smtClean="0"/>
              <a:t>: CIGRE A2-102,2014)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9964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404643" cy="490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17232"/>
            <a:ext cx="43243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31840" y="5905435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(</a:t>
            </a:r>
            <a:r>
              <a:rPr lang="hu-HU" sz="1200" dirty="0" err="1"/>
              <a:t>Source</a:t>
            </a:r>
            <a:r>
              <a:rPr lang="hu-HU" sz="1200" dirty="0"/>
              <a:t>: CIGRE </a:t>
            </a:r>
            <a:r>
              <a:rPr lang="hu-HU" sz="1200" dirty="0" smtClean="0"/>
              <a:t>A2-106,2014)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1891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" y="1268760"/>
            <a:ext cx="890850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35596" y="551723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Typical</a:t>
            </a:r>
            <a:r>
              <a:rPr lang="hu-HU" dirty="0" smtClean="0"/>
              <a:t> </a:t>
            </a:r>
            <a:r>
              <a:rPr lang="hu-HU" dirty="0" err="1" smtClean="0"/>
              <a:t>correlation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degree</a:t>
            </a:r>
            <a:r>
              <a:rPr lang="hu-HU" dirty="0" smtClean="0"/>
              <a:t> of </a:t>
            </a:r>
            <a:r>
              <a:rPr lang="hu-HU" dirty="0" err="1" smtClean="0"/>
              <a:t>polymerization</a:t>
            </a:r>
            <a:r>
              <a:rPr lang="hu-HU" dirty="0" smtClean="0"/>
              <a:t> and </a:t>
            </a:r>
            <a:r>
              <a:rPr lang="hu-HU" dirty="0" err="1" smtClean="0"/>
              <a:t>furan</a:t>
            </a:r>
            <a:r>
              <a:rPr lang="hu-HU" dirty="0" smtClean="0"/>
              <a:t> </a:t>
            </a:r>
            <a:r>
              <a:rPr lang="hu-HU" dirty="0" err="1" smtClean="0"/>
              <a:t>content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419871" y="588656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(</a:t>
            </a:r>
            <a:r>
              <a:rPr lang="hu-HU" sz="1200" dirty="0" err="1" smtClean="0"/>
              <a:t>Source</a:t>
            </a:r>
            <a:r>
              <a:rPr lang="hu-HU" sz="1200" dirty="0" smtClean="0"/>
              <a:t>: CIGRE D1-494, 2012)</a:t>
            </a:r>
            <a:endParaRPr lang="hu-HU" sz="1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43608" y="188640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u="sng" dirty="0" err="1">
                <a:solidFill>
                  <a:srgbClr val="FF0000"/>
                </a:solidFill>
              </a:rPr>
              <a:t>Diagnostics</a:t>
            </a:r>
            <a:r>
              <a:rPr lang="hu-HU" sz="3600" b="1" u="sng" dirty="0">
                <a:solidFill>
                  <a:srgbClr val="FF0000"/>
                </a:solidFill>
              </a:rPr>
              <a:t> </a:t>
            </a:r>
            <a:r>
              <a:rPr lang="hu-HU" sz="3600" b="1" u="sng" dirty="0" err="1">
                <a:solidFill>
                  <a:srgbClr val="FF0000"/>
                </a:solidFill>
              </a:rPr>
              <a:t>from</a:t>
            </a:r>
            <a:r>
              <a:rPr lang="hu-HU" sz="3600" b="1" u="sng" dirty="0">
                <a:solidFill>
                  <a:srgbClr val="FF0000"/>
                </a:solidFill>
              </a:rPr>
              <a:t> </a:t>
            </a:r>
            <a:r>
              <a:rPr lang="hu-HU" sz="3600" b="1" u="sng" dirty="0" err="1" smtClean="0">
                <a:solidFill>
                  <a:srgbClr val="FF0000"/>
                </a:solidFill>
              </a:rPr>
              <a:t>oil</a:t>
            </a:r>
            <a:r>
              <a:rPr lang="hu-HU" sz="3600" b="1" dirty="0" smtClean="0">
                <a:solidFill>
                  <a:srgbClr val="FF0000"/>
                </a:solidFill>
              </a:rPr>
              <a:t>: </a:t>
            </a:r>
            <a:r>
              <a:rPr lang="hu-HU" sz="3600" b="1" dirty="0" err="1" smtClean="0">
                <a:solidFill>
                  <a:srgbClr val="FF0000"/>
                </a:solidFill>
              </a:rPr>
              <a:t>furan</a:t>
            </a:r>
            <a:r>
              <a:rPr lang="hu-HU" sz="3600" b="1" dirty="0" smtClean="0">
                <a:solidFill>
                  <a:srgbClr val="FF0000"/>
                </a:solidFill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</a:rPr>
              <a:t>analysis</a:t>
            </a:r>
            <a:endParaRPr lang="hu-HU" sz="3600" b="1" dirty="0">
              <a:solidFill>
                <a:srgbClr val="FF0000"/>
              </a:solidFill>
            </a:endParaRP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1520" y="6163563"/>
            <a:ext cx="870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DP: </a:t>
            </a:r>
            <a:r>
              <a:rPr lang="hu-HU" dirty="0" err="1" smtClean="0"/>
              <a:t>degree</a:t>
            </a:r>
            <a:r>
              <a:rPr lang="hu-HU" dirty="0" smtClean="0"/>
              <a:t> of </a:t>
            </a:r>
            <a:r>
              <a:rPr lang="hu-HU" dirty="0" err="1" smtClean="0"/>
              <a:t>polymerization</a:t>
            </a:r>
            <a:endParaRPr lang="hu-HU" dirty="0" smtClean="0"/>
          </a:p>
          <a:p>
            <a:r>
              <a:rPr lang="hu-HU" dirty="0" smtClean="0"/>
              <a:t>2FAL: 2-furfural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25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GRAM nemzetközi gyorsvonat halad Balatonfenyves határában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90.5664" end="63281.99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566" y="368660"/>
            <a:ext cx="7728858" cy="5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9" y="332656"/>
            <a:ext cx="7600367" cy="539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5793457"/>
            <a:ext cx="412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035444" y="616530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(</a:t>
            </a:r>
            <a:r>
              <a:rPr lang="hu-HU" sz="1200" dirty="0" err="1" smtClean="0"/>
              <a:t>source</a:t>
            </a:r>
            <a:r>
              <a:rPr lang="hu-HU" sz="1200" dirty="0" smtClean="0"/>
              <a:t>: CIGRE A2-107,2014)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77069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910"/>
            <a:ext cx="9144000" cy="8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31840" y="5661793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(</a:t>
            </a:r>
            <a:r>
              <a:rPr lang="hu-HU" sz="1200" dirty="0" err="1" smtClean="0"/>
              <a:t>Source</a:t>
            </a:r>
            <a:r>
              <a:rPr lang="hu-HU" sz="1200" dirty="0" smtClean="0"/>
              <a:t>: CIGRE A2-445, 2011)</a:t>
            </a:r>
            <a:endParaRPr lang="hu-HU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9" y="2420888"/>
            <a:ext cx="8585212" cy="263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23643"/>
            <a:ext cx="5112568" cy="41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tthoni\Pictures\ehf6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032448" cy="39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thoni\Pictures\V43 mozdo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43" y="3138221"/>
            <a:ext cx="4907384" cy="36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225579" y="476672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Diagnostics</a:t>
            </a:r>
            <a:r>
              <a:rPr lang="hu-HU" sz="3200" dirty="0" smtClean="0"/>
              <a:t> </a:t>
            </a:r>
          </a:p>
          <a:p>
            <a:r>
              <a:rPr lang="hu-HU" sz="3200" dirty="0" err="1" smtClean="0"/>
              <a:t>in</a:t>
            </a:r>
            <a:r>
              <a:rPr lang="hu-HU" sz="3200" dirty="0" smtClean="0"/>
              <a:t> </a:t>
            </a:r>
            <a:r>
              <a:rPr lang="hu-HU" sz="3200" dirty="0" err="1" smtClean="0"/>
              <a:t>practice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1369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tthoni\Pictur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048672" cy="421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971600" y="620688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Simulation of maintenance action of cellulosic insulation and its effect </a:t>
            </a:r>
            <a:r>
              <a:rPr lang="en-US" sz="2000" dirty="0" smtClean="0"/>
              <a:t>on</a:t>
            </a:r>
            <a:r>
              <a:rPr lang="hu-HU" sz="2000" dirty="0" smtClean="0"/>
              <a:t> </a:t>
            </a:r>
            <a:r>
              <a:rPr lang="hu-HU" sz="2000" dirty="0" err="1" smtClean="0"/>
              <a:t>retarding</a:t>
            </a:r>
            <a:r>
              <a:rPr lang="hu-HU" sz="2000" dirty="0" smtClean="0"/>
              <a:t> </a:t>
            </a:r>
            <a:r>
              <a:rPr lang="hu-HU" sz="2000" dirty="0" err="1"/>
              <a:t>ageing</a:t>
            </a:r>
            <a:r>
              <a:rPr lang="hu-HU" sz="2000" dirty="0"/>
              <a:t>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139952" y="582618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(</a:t>
            </a:r>
            <a:r>
              <a:rPr lang="hu-HU" sz="1200" dirty="0" err="1" smtClean="0"/>
              <a:t>source</a:t>
            </a:r>
            <a:r>
              <a:rPr lang="hu-HU" sz="1200" dirty="0" smtClean="0"/>
              <a:t>: </a:t>
            </a:r>
            <a:r>
              <a:rPr lang="hu-HU" sz="1200" dirty="0"/>
              <a:t>CIGRE D1-323, 2007) </a:t>
            </a:r>
          </a:p>
        </p:txBody>
      </p:sp>
    </p:spTree>
    <p:extLst>
      <p:ext uri="{BB962C8B-B14F-4D97-AF65-F5344CB8AC3E}">
        <p14:creationId xmlns:p14="http://schemas.microsoft.com/office/powerpoint/2010/main" val="23106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0956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893562" y="4766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Lifetime</a:t>
            </a:r>
            <a:r>
              <a:rPr lang="hu-HU" dirty="0" smtClean="0"/>
              <a:t> of Kraft </a:t>
            </a:r>
            <a:r>
              <a:rPr lang="hu-HU" dirty="0" err="1" smtClean="0"/>
              <a:t>paper</a:t>
            </a:r>
            <a:endParaRPr lang="hu-HU" dirty="0"/>
          </a:p>
        </p:txBody>
      </p:sp>
      <p:pic>
        <p:nvPicPr>
          <p:cNvPr id="31746" name="Picture 2" descr="C:\Users\Itthoni\Pictures\Arc-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0" y="2276872"/>
            <a:ext cx="1182152" cy="18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0" y="4581128"/>
            <a:ext cx="118268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 descr="C:\Users\Itthoni\Pictures\Arc-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60" y="2276873"/>
            <a:ext cx="426457" cy="18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Itthoni\Pictures\Arc-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6" y="4585570"/>
            <a:ext cx="426457" cy="18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Itthoni\Pictures\Arc-3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23" y="2276874"/>
            <a:ext cx="405874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Itthoni\Pictures\Arc-3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40" y="4588415"/>
            <a:ext cx="405874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:\Users\Itthoni\Pictures\Arc-4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97" y="2276874"/>
            <a:ext cx="442858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Itthoni\Pictures\Arc-4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77" y="4580003"/>
            <a:ext cx="442858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C:\Users\Itthoni\Pictures\Arc-5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55" y="2276874"/>
            <a:ext cx="435207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C:\Users\Itthoni\Pictures\Arc-6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55" y="2276875"/>
            <a:ext cx="598438" cy="18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Itthoni\Pictures\Arc-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4" y="4585570"/>
            <a:ext cx="426457" cy="18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Itthoni\Pictures\Arc-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83" y="4588415"/>
            <a:ext cx="426457" cy="18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Itthoni\Pictures\Arc-3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354" y="4585570"/>
            <a:ext cx="405874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Itthoni\Pictures\Arc-3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28" y="4588417"/>
            <a:ext cx="405874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Itthoni\Pictures\Arc-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448" y="4585570"/>
            <a:ext cx="426457" cy="18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Itthoni\Pictures\Arc-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05" y="4588416"/>
            <a:ext cx="426457" cy="18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Itthoni\Pictures\Arc-4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58" y="4575886"/>
            <a:ext cx="442858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Itthoni\Pictures\Arc-4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16" y="4575889"/>
            <a:ext cx="442858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Itthoni\Pictures\Arc-4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74" y="4575888"/>
            <a:ext cx="442858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Itthoni\Pictures\Arc-3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29" y="4588417"/>
            <a:ext cx="405874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Itthoni\Pictures\Arc-3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03" y="4585569"/>
            <a:ext cx="405874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Itthoni\Pictures\Arc-4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52" y="4588414"/>
            <a:ext cx="442858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Itthoni\Pictures\Arc-4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10" y="4588416"/>
            <a:ext cx="442858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Itthoni\Pictures\Arc-5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67" y="4585571"/>
            <a:ext cx="435207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:\Users\Itthoni\Pictures\Arc-6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74" y="4585569"/>
            <a:ext cx="598438" cy="18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893562" y="2276872"/>
            <a:ext cx="258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…</a:t>
            </a:r>
            <a:r>
              <a:rPr lang="hu-HU" dirty="0" err="1" smtClean="0"/>
              <a:t>without</a:t>
            </a:r>
            <a:r>
              <a:rPr lang="hu-HU" dirty="0" smtClean="0"/>
              <a:t> </a:t>
            </a:r>
            <a:r>
              <a:rPr lang="hu-HU" dirty="0" err="1" smtClean="0"/>
              <a:t>maintenance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383477" y="3717032"/>
            <a:ext cx="228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….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maintenance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37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8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1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GRAM nemzetközi gyorsvonat halad Balatonfenyves határában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17.9744" end="21765.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595" y="620688"/>
            <a:ext cx="739282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3455987"/>
          </a:xfrm>
        </p:spPr>
        <p:txBody>
          <a:bodyPr/>
          <a:lstStyle/>
          <a:p>
            <a:pPr eaLnBrk="1" hangingPunct="1"/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/>
              <a:t/>
            </a:r>
            <a:br>
              <a:rPr lang="hu-HU" altLang="hu-HU" sz="1800" b="1" dirty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3600" dirty="0" err="1" smtClean="0"/>
              <a:t>Thank</a:t>
            </a:r>
            <a:r>
              <a:rPr lang="hu-HU" altLang="hu-HU" sz="3600" dirty="0" smtClean="0"/>
              <a:t> </a:t>
            </a:r>
            <a:r>
              <a:rPr lang="hu-HU" altLang="hu-HU" sz="3600" dirty="0" err="1" smtClean="0"/>
              <a:t>you</a:t>
            </a:r>
            <a:r>
              <a:rPr lang="hu-HU" altLang="hu-HU" sz="3600" dirty="0" smtClean="0"/>
              <a:t> </a:t>
            </a:r>
            <a:r>
              <a:rPr lang="hu-HU" altLang="hu-HU" sz="3600" dirty="0" err="1" smtClean="0"/>
              <a:t>for</a:t>
            </a:r>
            <a:r>
              <a:rPr lang="hu-HU" altLang="hu-HU" sz="3600" dirty="0" smtClean="0"/>
              <a:t> </a:t>
            </a:r>
            <a:r>
              <a:rPr lang="hu-HU" altLang="hu-HU" sz="3600" dirty="0" err="1" smtClean="0"/>
              <a:t>your</a:t>
            </a:r>
            <a:r>
              <a:rPr lang="hu-HU" altLang="hu-HU" sz="3600" dirty="0" smtClean="0"/>
              <a:t> </a:t>
            </a:r>
            <a:r>
              <a:rPr lang="hu-HU" altLang="hu-HU" sz="3600" dirty="0" err="1" smtClean="0"/>
              <a:t>attention</a:t>
            </a:r>
            <a:r>
              <a:rPr lang="hu-HU" altLang="hu-HU" sz="3600" dirty="0" smtClean="0"/>
              <a:t>!</a:t>
            </a:r>
            <a:br>
              <a:rPr lang="hu-HU" altLang="hu-HU" sz="3600" dirty="0" smtClean="0"/>
            </a:br>
            <a:endParaRPr lang="hu-HU" altLang="hu-HU" sz="3600" dirty="0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149725"/>
            <a:ext cx="6400800" cy="244762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1800" dirty="0">
                <a:solidFill>
                  <a:schemeClr val="tx1"/>
                </a:solidFill>
              </a:rPr>
              <a:t>INNORAIL 2015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sz="2000" dirty="0" err="1" smtClean="0">
                <a:solidFill>
                  <a:srgbClr val="3333FF"/>
                </a:solidFill>
              </a:rPr>
              <a:t>zsuzsagsz</a:t>
            </a:r>
            <a:r>
              <a:rPr lang="hu-HU" altLang="hu-HU" sz="2000" dirty="0" smtClean="0">
                <a:solidFill>
                  <a:srgbClr val="3333FF"/>
                </a:solidFill>
              </a:rPr>
              <a:t>@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gmail.com</a:t>
            </a:r>
            <a:endParaRPr lang="hu-HU" altLang="hu-HU" sz="2000" dirty="0" smtClean="0">
              <a:solidFill>
                <a:srgbClr val="3333FF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466552"/>
            <a:ext cx="55631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19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19259" y="47667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/>
              <a:t>Lifetime</a:t>
            </a:r>
            <a:r>
              <a:rPr lang="hu-HU" sz="3200" b="1" dirty="0" smtClean="0"/>
              <a:t> of </a:t>
            </a:r>
            <a:r>
              <a:rPr lang="hu-HU" sz="3200" b="1" dirty="0" err="1" smtClean="0"/>
              <a:t>transformer</a:t>
            </a:r>
            <a:r>
              <a:rPr lang="hu-HU" sz="3200" b="1" dirty="0" smtClean="0"/>
              <a:t>  = </a:t>
            </a:r>
          </a:p>
          <a:p>
            <a:pPr algn="ctr"/>
            <a:r>
              <a:rPr lang="hu-HU" sz="3200" b="1" dirty="0" err="1" smtClean="0"/>
              <a:t>Lifetime</a:t>
            </a:r>
            <a:r>
              <a:rPr lang="hu-HU" sz="3200" b="1" dirty="0" smtClean="0"/>
              <a:t> of </a:t>
            </a:r>
            <a:r>
              <a:rPr lang="hu-HU" sz="3200" b="1" dirty="0" err="1" smtClean="0"/>
              <a:t>insulating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paper</a:t>
            </a:r>
            <a:endParaRPr lang="hu-HU" sz="3200" b="1" dirty="0"/>
          </a:p>
        </p:txBody>
      </p:sp>
      <p:pic>
        <p:nvPicPr>
          <p:cNvPr id="3" name="Picture 2" descr="C:\Users\Itthoni\Pictures\Vontatási traf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" y="2420888"/>
            <a:ext cx="4402749" cy="362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Itthoni\Pictures\trf kiemelv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36" y="2420888"/>
            <a:ext cx="4608512" cy="362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0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23728" y="980727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Mass</a:t>
            </a:r>
            <a:r>
              <a:rPr lang="hu-HU" sz="2400" dirty="0" smtClean="0"/>
              <a:t> of </a:t>
            </a:r>
            <a:r>
              <a:rPr lang="hu-HU" sz="2400" dirty="0" err="1" smtClean="0"/>
              <a:t>paper</a:t>
            </a:r>
            <a:r>
              <a:rPr lang="hu-HU" sz="2400" dirty="0" smtClean="0"/>
              <a:t> and </a:t>
            </a:r>
            <a:r>
              <a:rPr lang="hu-HU" sz="2400" dirty="0" err="1" smtClean="0"/>
              <a:t>oil</a:t>
            </a: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transformer</a:t>
            </a:r>
            <a:endParaRPr lang="hu-HU" sz="2400" dirty="0"/>
          </a:p>
        </p:txBody>
      </p:sp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5245705"/>
              </p:ext>
            </p:extLst>
          </p:nvPr>
        </p:nvGraphicFramePr>
        <p:xfrm>
          <a:off x="1547664" y="1916832"/>
          <a:ext cx="655272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5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Itthoni\Pictures\021025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3"/>
            <a:ext cx="3744416" cy="494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221251"/>
            <a:ext cx="4571553" cy="34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8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422761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923928" cy="40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9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6" y="332656"/>
            <a:ext cx="4738716" cy="578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960440" cy="312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616530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</a:t>
            </a:r>
            <a:endParaRPr lang="hu-HU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11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58236"/>
            <a:ext cx="2902467" cy="41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494116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Thermally overstressed insulation</a:t>
            </a:r>
            <a:endParaRPr lang="hu-HU" sz="1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60" y="476672"/>
            <a:ext cx="2880320" cy="412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004048" y="480266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Paper deterioration by overheating</a:t>
            </a:r>
            <a:endParaRPr lang="hu-HU" sz="1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36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Jobbra nyíl 2"/>
          <p:cNvSpPr/>
          <p:nvPr/>
        </p:nvSpPr>
        <p:spPr>
          <a:xfrm>
            <a:off x="2339752" y="2348880"/>
            <a:ext cx="3528392" cy="208823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C:\Users\Itthoni\Pictures\vízcse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28" y="2709996"/>
            <a:ext cx="1163151" cy="14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Jobbra nyíl 4"/>
          <p:cNvSpPr/>
          <p:nvPr/>
        </p:nvSpPr>
        <p:spPr>
          <a:xfrm>
            <a:off x="1974200" y="188640"/>
            <a:ext cx="3528392" cy="208823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Jobbra nyíl 5"/>
          <p:cNvSpPr/>
          <p:nvPr/>
        </p:nvSpPr>
        <p:spPr>
          <a:xfrm>
            <a:off x="2771800" y="4437112"/>
            <a:ext cx="3528392" cy="208823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7" name="Picture 3" descr="C:\Users\Itthoni\Pictures\hőmérő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7593"/>
            <a:ext cx="740456" cy="17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11" y="5224816"/>
            <a:ext cx="1559243" cy="58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Itthoni\Pictures\papír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55737"/>
            <a:ext cx="1249363" cy="39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tthoni\Pictures\papír 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47800"/>
            <a:ext cx="130333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13664</TotalTime>
  <Words>247</Words>
  <Application>Microsoft Office PowerPoint</Application>
  <PresentationFormat>Diavetítés a képernyőre (4:3 oldalarány)</PresentationFormat>
  <Paragraphs>50</Paragraphs>
  <Slides>26</Slides>
  <Notes>1</Notes>
  <HiddenSlides>0</HiddenSlides>
  <MMClips>3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26</vt:i4>
      </vt:variant>
    </vt:vector>
  </HeadingPairs>
  <TitlesOfParts>
    <vt:vector size="28" baseType="lpstr">
      <vt:lpstr>Office-téma</vt:lpstr>
      <vt:lpstr>1_Office-téma</vt:lpstr>
      <vt:lpstr>        dr. Zsuzsanna Gaál-Szabó,  head of company, Energochem Ltd., Hungary     Examination of lifetime of railway transformers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      Thank you for your attention!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Gaál-Szabó Zsuzsanna (Energochem Kft) – dr. Nádor Gábor (CG Electric Systems Hungary Zrt.) Magas hőállóságú szigetelőpapírok használata nagyfeszültségű transzformátorokban</dc:title>
  <dc:creator>Itthoni</dc:creator>
  <cp:lastModifiedBy>Itthoni</cp:lastModifiedBy>
  <cp:revision>311</cp:revision>
  <dcterms:created xsi:type="dcterms:W3CDTF">2015-05-26T15:20:00Z</dcterms:created>
  <dcterms:modified xsi:type="dcterms:W3CDTF">2015-10-15T16:43:42Z</dcterms:modified>
</cp:coreProperties>
</file>